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66" r:id="rId5"/>
    <p:sldId id="267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4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4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39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2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8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22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88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82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05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51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53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CBA36-9A6F-4DAB-A9E5-9502E9F49D76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860B3-5069-4D0D-9EF7-786CF4019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744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openxmlformats.org/officeDocument/2006/relationships/image" Target="../media/image35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51" y="1955673"/>
            <a:ext cx="2860221" cy="573768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下市データ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51" y="2498153"/>
            <a:ext cx="3419033" cy="4288247"/>
          </a:xfrm>
        </p:spPr>
        <p:txBody>
          <a:bodyPr>
            <a:normAutofit/>
          </a:bodyPr>
          <a:lstStyle/>
          <a:p>
            <a:r>
              <a:rPr kumimoji="1" lang="ja-JP" altLang="en-US" sz="1600" dirty="0" smtClean="0"/>
              <a:t>人口約</a:t>
            </a:r>
            <a:r>
              <a:rPr kumimoji="1" lang="en-US" altLang="ja-JP" sz="1600" dirty="0" smtClean="0"/>
              <a:t>5,000</a:t>
            </a:r>
            <a:r>
              <a:rPr kumimoji="1" lang="ja-JP" altLang="en-US" sz="1600" dirty="0" smtClean="0"/>
              <a:t>人</a:t>
            </a:r>
            <a:endParaRPr kumimoji="1" lang="en-US" altLang="ja-JP" sz="1600" dirty="0" smtClean="0"/>
          </a:p>
          <a:p>
            <a:r>
              <a:rPr lang="ja-JP" altLang="en-US" sz="1600" dirty="0" smtClean="0"/>
              <a:t>面積約</a:t>
            </a:r>
            <a:r>
              <a:rPr lang="en-US" altLang="ja-JP" sz="1600" dirty="0" smtClean="0"/>
              <a:t>62km^2</a:t>
            </a:r>
          </a:p>
          <a:p>
            <a:r>
              <a:rPr kumimoji="1" lang="ja-JP" altLang="en-US" sz="1600" dirty="0" smtClean="0"/>
              <a:t>産業：林業・割り箸</a:t>
            </a:r>
            <a:endParaRPr kumimoji="1" lang="en-US" altLang="ja-JP" sz="1600" dirty="0" smtClean="0"/>
          </a:p>
          <a:p>
            <a:r>
              <a:rPr lang="ja-JP" altLang="en-US" sz="1600" dirty="0" smtClean="0"/>
              <a:t>農業：柿・梨・こんにゃく・梅</a:t>
            </a:r>
            <a:endParaRPr lang="en-US" altLang="ja-JP" sz="1600" dirty="0" smtClean="0"/>
          </a:p>
          <a:p>
            <a:r>
              <a:rPr lang="ja-JP" altLang="en-US" sz="1600" dirty="0" smtClean="0"/>
              <a:t>天然温泉あり</a:t>
            </a:r>
            <a:endParaRPr lang="en-US" altLang="ja-JP" sz="1600" dirty="0" smtClean="0"/>
          </a:p>
          <a:p>
            <a:r>
              <a:rPr kumimoji="1" lang="ja-JP" altLang="en-US" sz="1600" dirty="0"/>
              <a:t>小中</a:t>
            </a:r>
            <a:r>
              <a:rPr kumimoji="1" lang="ja-JP" altLang="en-US" sz="1600" dirty="0" smtClean="0"/>
              <a:t>一貫校に</a:t>
            </a:r>
            <a:r>
              <a:rPr kumimoji="1" lang="en-US" altLang="ja-JP" sz="1600" dirty="0" smtClean="0"/>
              <a:t>2023</a:t>
            </a:r>
            <a:r>
              <a:rPr kumimoji="1" lang="ja-JP" altLang="en-US" sz="1600" dirty="0" smtClean="0"/>
              <a:t>年以降統一</a:t>
            </a:r>
            <a:endParaRPr kumimoji="1" lang="en-US" altLang="ja-JP" sz="1600" dirty="0" smtClean="0"/>
          </a:p>
          <a:p>
            <a:r>
              <a:rPr lang="ja-JP" altLang="en-US" sz="1600" b="1" dirty="0" smtClean="0"/>
              <a:t>年間約</a:t>
            </a:r>
            <a:r>
              <a:rPr lang="en-US" altLang="ja-JP" sz="1600" b="1" dirty="0" smtClean="0"/>
              <a:t>80</a:t>
            </a:r>
            <a:r>
              <a:rPr lang="ja-JP" altLang="en-US" sz="1600" b="1" dirty="0" smtClean="0"/>
              <a:t>万人の通行あり</a:t>
            </a:r>
            <a:r>
              <a:rPr lang="ja-JP" altLang="en-US" sz="1600" dirty="0" smtClean="0"/>
              <a:t>（</a:t>
            </a:r>
            <a:r>
              <a:rPr kumimoji="1" lang="ja-JP" altLang="en-US" sz="1600" dirty="0" smtClean="0"/>
              <a:t>国道が通っており、</a:t>
            </a:r>
            <a:r>
              <a:rPr lang="ja-JP" altLang="en-US" sz="1600" dirty="0" smtClean="0"/>
              <a:t>黒滝村・天川村へのアクセス道路にあたる）</a:t>
            </a:r>
          </a:p>
          <a:p>
            <a:r>
              <a:rPr kumimoji="1" lang="ja-JP" altLang="en-US" sz="1600" b="1" dirty="0" smtClean="0"/>
              <a:t>大阪からのアクセス：特急電車で約</a:t>
            </a:r>
            <a:r>
              <a:rPr kumimoji="1" lang="en-US" altLang="ja-JP" sz="1600" b="1" dirty="0" smtClean="0"/>
              <a:t>1</a:t>
            </a:r>
            <a:r>
              <a:rPr kumimoji="1" lang="ja-JP" altLang="en-US" sz="1600" b="1" dirty="0" smtClean="0"/>
              <a:t>時間、車で</a:t>
            </a:r>
            <a:r>
              <a:rPr kumimoji="1" lang="en-US" altLang="ja-JP" sz="1600" b="1" dirty="0" smtClean="0"/>
              <a:t>80</a:t>
            </a:r>
            <a:r>
              <a:rPr kumimoji="1" lang="ja-JP" altLang="en-US" sz="1600" b="1" dirty="0" smtClean="0"/>
              <a:t>分</a:t>
            </a:r>
            <a:endParaRPr kumimoji="1" lang="en-US" altLang="ja-JP" sz="1600" b="1" dirty="0" smtClean="0"/>
          </a:p>
          <a:p>
            <a:r>
              <a:rPr lang="ja-JP" altLang="en-US" sz="1600" dirty="0" smtClean="0"/>
              <a:t>隣接している大淀町は人口約</a:t>
            </a:r>
            <a:r>
              <a:rPr lang="en-US" altLang="ja-JP" sz="1600" dirty="0" smtClean="0"/>
              <a:t>1.7</a:t>
            </a:r>
            <a:r>
              <a:rPr lang="ja-JP" altLang="en-US" sz="1600" dirty="0" smtClean="0"/>
              <a:t>万人の比較的大きい都市</a:t>
            </a:r>
            <a:endParaRPr kumimoji="1" lang="ja-JP" altLang="en-US" sz="1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5" y="545357"/>
            <a:ext cx="1563376" cy="10807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927" y="3107149"/>
            <a:ext cx="1051651" cy="153937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232842" y="2665448"/>
            <a:ext cx="1661823" cy="410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</a:rPr>
              <a:t>下市のマスコット：ごんたくん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9584" y="151854"/>
            <a:ext cx="1661823" cy="410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</a:rPr>
              <a:t>吉野のお土産：</a:t>
            </a:r>
            <a:endParaRPr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>
                <a:solidFill>
                  <a:schemeClr val="tx1"/>
                </a:solidFill>
              </a:rPr>
              <a:t>柿の葉寿司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194" y="2211262"/>
            <a:ext cx="3208299" cy="4534294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10064153" y="4311422"/>
            <a:ext cx="346245" cy="19458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53" y="2424861"/>
            <a:ext cx="3353705" cy="4350435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120643" y="2424861"/>
            <a:ext cx="3231421" cy="42208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 5 16"/>
          <p:cNvSpPr/>
          <p:nvPr/>
        </p:nvSpPr>
        <p:spPr>
          <a:xfrm>
            <a:off x="6217462" y="3638762"/>
            <a:ext cx="240790" cy="24079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>
            <a:stCxn id="20" idx="0"/>
          </p:cNvCxnSpPr>
          <p:nvPr/>
        </p:nvCxnSpPr>
        <p:spPr>
          <a:xfrm flipV="1">
            <a:off x="4243096" y="3763736"/>
            <a:ext cx="2131992" cy="162529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3675572" y="5389032"/>
            <a:ext cx="1135047" cy="410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</a:rPr>
              <a:t>下市南小学校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90" y="316445"/>
            <a:ext cx="2171195" cy="162839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t="21561" r="2927" b="16831"/>
          <a:stretch/>
        </p:blipFill>
        <p:spPr>
          <a:xfrm>
            <a:off x="7347857" y="533304"/>
            <a:ext cx="2318657" cy="13144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0918" y="350821"/>
            <a:ext cx="1591733" cy="11938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r="19655" b="12162"/>
          <a:stretch/>
        </p:blipFill>
        <p:spPr>
          <a:xfrm rot="5400000">
            <a:off x="4115873" y="268582"/>
            <a:ext cx="1951269" cy="181275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0446" y="537653"/>
            <a:ext cx="2015206" cy="1511406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5993937" y="1658592"/>
            <a:ext cx="1661823" cy="410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</a:rPr>
              <a:t>レトロな街並み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822072" y="2211262"/>
            <a:ext cx="3231421" cy="45342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>
            <a:endCxn id="10" idx="2"/>
          </p:cNvCxnSpPr>
          <p:nvPr/>
        </p:nvCxnSpPr>
        <p:spPr>
          <a:xfrm>
            <a:off x="8352064" y="4311422"/>
            <a:ext cx="1712089" cy="972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68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2207" y="210004"/>
            <a:ext cx="7048500" cy="786039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下市の地域創生ポテンシャル</a:t>
            </a:r>
            <a:endParaRPr kumimoji="1"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318407" y="996043"/>
            <a:ext cx="11625943" cy="56333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4188278" y="996043"/>
            <a:ext cx="24493" cy="563335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8180614" y="996043"/>
            <a:ext cx="24493" cy="563335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4" idx="1"/>
            <a:endCxn id="4" idx="3"/>
          </p:cNvCxnSpPr>
          <p:nvPr/>
        </p:nvCxnSpPr>
        <p:spPr>
          <a:xfrm>
            <a:off x="318407" y="3812722"/>
            <a:ext cx="11625943" cy="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/>
          <p:cNvSpPr/>
          <p:nvPr/>
        </p:nvSpPr>
        <p:spPr>
          <a:xfrm>
            <a:off x="391885" y="1077686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1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3964" y="1077686"/>
            <a:ext cx="340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メイン通りの空き家</a:t>
            </a:r>
            <a:r>
              <a:rPr kumimoji="1" lang="en-US" altLang="ja-JP" sz="1400" b="1" dirty="0" smtClean="0"/>
              <a:t>/</a:t>
            </a:r>
            <a:r>
              <a:rPr kumimoji="1" lang="ja-JP" altLang="en-US" sz="1400" b="1" dirty="0" smtClean="0"/>
              <a:t>古民家再生</a:t>
            </a:r>
            <a:endParaRPr kumimoji="1" lang="en-US" altLang="ja-JP" sz="1400" b="1" dirty="0" smtClean="0"/>
          </a:p>
          <a:p>
            <a:r>
              <a:rPr kumimoji="1" lang="ja-JP" altLang="en-US" sz="1400" dirty="0" smtClean="0"/>
              <a:t>（カフェ・バー・宿泊施設・ショップ）</a:t>
            </a:r>
            <a:endParaRPr kumimoji="1" lang="ja-JP" altLang="en-US" sz="1400" dirty="0"/>
          </a:p>
        </p:txBody>
      </p:sp>
      <p:sp>
        <p:nvSpPr>
          <p:cNvPr id="13" name="楕円 12"/>
          <p:cNvSpPr/>
          <p:nvPr/>
        </p:nvSpPr>
        <p:spPr>
          <a:xfrm>
            <a:off x="4284888" y="1077686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2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6967" y="1077686"/>
            <a:ext cx="3404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/>
              <a:t>自然の清掃活動、植林</a:t>
            </a:r>
            <a:endParaRPr lang="en-US" altLang="ja-JP" sz="1400" b="1" dirty="0" smtClean="0"/>
          </a:p>
          <a:p>
            <a:r>
              <a:rPr kumimoji="1" lang="ja-JP" altLang="en-US" sz="1400" dirty="0" smtClean="0"/>
              <a:t>（川</a:t>
            </a:r>
            <a:r>
              <a:rPr lang="ja-JP" altLang="en-US" sz="1400" dirty="0" smtClean="0"/>
              <a:t>エリアの利活用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（パルの植林活動を継続）</a:t>
            </a:r>
            <a:endParaRPr kumimoji="1" lang="ja-JP" altLang="en-US" sz="1400" dirty="0"/>
          </a:p>
        </p:txBody>
      </p:sp>
      <p:sp>
        <p:nvSpPr>
          <p:cNvPr id="15" name="楕円 14"/>
          <p:cNvSpPr/>
          <p:nvPr/>
        </p:nvSpPr>
        <p:spPr>
          <a:xfrm>
            <a:off x="8252731" y="1077686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3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54810" y="1077686"/>
            <a:ext cx="3404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/>
              <a:t>飲食・宿泊業・地域のマルシェ・サテライトオフィス</a:t>
            </a:r>
            <a:endParaRPr lang="en-US" altLang="ja-JP" sz="1400" b="1" dirty="0" smtClean="0"/>
          </a:p>
          <a:p>
            <a:r>
              <a:rPr lang="ja-JP" altLang="en-US" sz="1400" dirty="0" smtClean="0"/>
              <a:t>（地元雇用の増加・コミュニティの場）</a:t>
            </a:r>
            <a:endParaRPr kumimoji="1" lang="ja-JP" altLang="en-US" sz="1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2736" y="2124478"/>
            <a:ext cx="1811868" cy="1358901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391885" y="3894365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4</a:t>
            </a:r>
            <a:endParaRPr kumimoji="1" lang="ja-JP" altLang="en-US" sz="1400" dirty="0"/>
          </a:p>
        </p:txBody>
      </p:sp>
      <p:sp>
        <p:nvSpPr>
          <p:cNvPr id="20" name="楕円 19"/>
          <p:cNvSpPr/>
          <p:nvPr/>
        </p:nvSpPr>
        <p:spPr>
          <a:xfrm>
            <a:off x="4261756" y="3894365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5</a:t>
            </a:r>
            <a:endParaRPr kumimoji="1" lang="ja-JP" altLang="en-US" sz="1400" dirty="0"/>
          </a:p>
        </p:txBody>
      </p:sp>
      <p:sp>
        <p:nvSpPr>
          <p:cNvPr id="22" name="楕円 21"/>
          <p:cNvSpPr/>
          <p:nvPr/>
        </p:nvSpPr>
        <p:spPr>
          <a:xfrm>
            <a:off x="8252731" y="3894365"/>
            <a:ext cx="302079" cy="26125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6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554810" y="3894365"/>
            <a:ext cx="1736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/>
              <a:t>農業の支援</a:t>
            </a:r>
            <a:endParaRPr lang="en-US" altLang="ja-JP" sz="1400" b="1" dirty="0" smtClean="0"/>
          </a:p>
          <a:p>
            <a:r>
              <a:rPr kumimoji="1" lang="ja-JP" altLang="en-US" sz="1400" dirty="0" smtClean="0"/>
              <a:t>・労働者の提供（ボランティア）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・販売チャネルの提供（パルクロのイベント）</a:t>
            </a:r>
            <a:endParaRPr lang="en-US" altLang="ja-JP" sz="1400" dirty="0" smtClean="0"/>
          </a:p>
          <a:p>
            <a:r>
              <a:rPr lang="ja-JP" altLang="en-US" sz="1400" dirty="0" smtClean="0"/>
              <a:t>・カフェ</a:t>
            </a:r>
            <a:r>
              <a:rPr lang="en-US" altLang="ja-JP" sz="1400" dirty="0" smtClean="0"/>
              <a:t>/</a:t>
            </a:r>
            <a:r>
              <a:rPr lang="ja-JP" altLang="en-US" sz="1400" dirty="0" smtClean="0"/>
              <a:t>宿泊施設等での購入</a:t>
            </a:r>
            <a:endParaRPr lang="en-US" altLang="ja-JP" sz="1400" dirty="0" smtClean="0"/>
          </a:p>
          <a:p>
            <a:r>
              <a:rPr kumimoji="1" lang="ja-JP" altLang="en-US" sz="1400" dirty="0" smtClean="0"/>
              <a:t>・</a:t>
            </a:r>
            <a:r>
              <a:rPr kumimoji="1" lang="ja-JP" altLang="en-US" sz="1400" dirty="0" err="1" smtClean="0"/>
              <a:t>障がい</a:t>
            </a:r>
            <a:r>
              <a:rPr kumimoji="1" lang="ja-JP" altLang="en-US" sz="1400" dirty="0" smtClean="0"/>
              <a:t>者雇用</a:t>
            </a:r>
            <a:endParaRPr kumimoji="1" lang="ja-JP" altLang="en-US" sz="14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99" y="1972735"/>
            <a:ext cx="1916289" cy="143721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508" y="1927731"/>
            <a:ext cx="2048933" cy="15367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271" y="2073581"/>
            <a:ext cx="1916289" cy="143721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7964" y="4512829"/>
            <a:ext cx="1993054" cy="149479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607" y="1814635"/>
            <a:ext cx="3293280" cy="1625438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662668" y="3894365"/>
            <a:ext cx="3404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/>
              <a:t>シアター</a:t>
            </a:r>
            <a:r>
              <a:rPr lang="ja-JP" altLang="en-US" sz="1400" dirty="0" smtClean="0"/>
              <a:t>（曜日限定の映画館）</a:t>
            </a:r>
            <a:endParaRPr lang="en-US" altLang="ja-JP" sz="1400" dirty="0" smtClean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37" y="4224172"/>
            <a:ext cx="2877229" cy="1887032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586967" y="3883838"/>
            <a:ext cx="335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/>
              <a:t>体験スタジオ</a:t>
            </a:r>
            <a:r>
              <a:rPr kumimoji="1" lang="ja-JP" altLang="en-US" sz="1400" dirty="0" smtClean="0"/>
              <a:t>（お料理・ものづくり・ヨガ・イベントスペース）</a:t>
            </a:r>
            <a:endParaRPr kumimoji="1" lang="ja-JP" altLang="en-US" sz="1400" dirty="0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8355" y="4448661"/>
            <a:ext cx="2594641" cy="20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5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下市南小学校データ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0807" y="1690688"/>
            <a:ext cx="5513614" cy="4351338"/>
          </a:xfrm>
        </p:spPr>
        <p:txBody>
          <a:bodyPr>
            <a:normAutofit/>
          </a:bodyPr>
          <a:lstStyle/>
          <a:p>
            <a:r>
              <a:rPr lang="ja-JP" altLang="en-US" sz="2000" dirty="0"/>
              <a:t>奈良県吉野郡下市町大字善城</a:t>
            </a:r>
            <a:r>
              <a:rPr lang="en-US" altLang="ja-JP" sz="2000" dirty="0"/>
              <a:t>664-1	</a:t>
            </a:r>
            <a:endParaRPr lang="en-US" altLang="zh-TW" sz="2000" dirty="0" smtClean="0"/>
          </a:p>
          <a:p>
            <a:r>
              <a:rPr lang="zh-TW" altLang="en-US" sz="2000" dirty="0" smtClean="0"/>
              <a:t>土地</a:t>
            </a:r>
            <a:r>
              <a:rPr lang="en-US" altLang="zh-TW" sz="2000" dirty="0"/>
              <a:t>6,667㎡</a:t>
            </a:r>
            <a:r>
              <a:rPr lang="zh-TW" altLang="en-US" sz="2000" dirty="0"/>
              <a:t>（運動場</a:t>
            </a:r>
            <a:r>
              <a:rPr lang="en-US" altLang="zh-TW" sz="2000" dirty="0"/>
              <a:t>2,781㎡</a:t>
            </a:r>
            <a:r>
              <a:rPr lang="zh-TW" altLang="en-US" sz="2000" dirty="0" smtClean="0"/>
              <a:t>）</a:t>
            </a:r>
            <a:endParaRPr lang="en-US" altLang="zh-TW" sz="2000" dirty="0" smtClean="0"/>
          </a:p>
          <a:p>
            <a:r>
              <a:rPr lang="ja-JP" altLang="en-US" sz="2000" dirty="0"/>
              <a:t>国道</a:t>
            </a:r>
            <a:r>
              <a:rPr lang="en-US" altLang="ja-JP" sz="2000" dirty="0"/>
              <a:t>309</a:t>
            </a:r>
            <a:r>
              <a:rPr lang="ja-JP" altLang="en-US" sz="2000" dirty="0" smtClean="0"/>
              <a:t>号に川を挟んで隣接</a:t>
            </a:r>
            <a:endParaRPr lang="en-US" altLang="ja-JP" sz="2000" dirty="0" smtClean="0"/>
          </a:p>
          <a:p>
            <a:r>
              <a:rPr lang="en-US" altLang="ja-JP" sz="2000" dirty="0" smtClean="0"/>
              <a:t>2024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4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日以降の引き渡し（</a:t>
            </a:r>
            <a:r>
              <a:rPr lang="en-US" altLang="ja-JP" sz="2000" dirty="0" smtClean="0"/>
              <a:t>2023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3</a:t>
            </a:r>
            <a:r>
              <a:rPr lang="ja-JP" altLang="en-US" sz="2000" dirty="0" smtClean="0"/>
              <a:t>末まで小学校として稼働。その後、設備工事等に入る）</a:t>
            </a:r>
            <a:endParaRPr lang="en-US" altLang="ja-JP" sz="2000" dirty="0" smtClean="0"/>
          </a:p>
          <a:p>
            <a:r>
              <a:rPr lang="ja-JP" altLang="en-US" sz="2000" dirty="0" smtClean="0"/>
              <a:t>賃貸契約</a:t>
            </a:r>
            <a:endParaRPr lang="ja-JP" altLang="en-US" sz="2000" dirty="0"/>
          </a:p>
          <a:p>
            <a:endParaRPr lang="zh-TW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14" y="1392602"/>
            <a:ext cx="5303861" cy="26177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639" y="4218480"/>
            <a:ext cx="4302209" cy="26395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540" y="4010386"/>
            <a:ext cx="4102578" cy="249212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8093409" y="1027906"/>
            <a:ext cx="3562266" cy="3734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屋根が特徴。山に囲まれ、川に面している</a:t>
            </a:r>
            <a:endParaRPr lang="en-US" altLang="ja-JP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5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2027" y="63876"/>
            <a:ext cx="10515600" cy="558419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下市南小学校　</a:t>
            </a:r>
            <a:r>
              <a:rPr lang="ja-JP" altLang="en-US" sz="2400" dirty="0"/>
              <a:t>利</a:t>
            </a:r>
            <a:r>
              <a:rPr lang="ja-JP" altLang="en-US" sz="2400" dirty="0" smtClean="0"/>
              <a:t>活用イメージ</a:t>
            </a:r>
            <a:endParaRPr kumimoji="1" lang="ja-JP" altLang="en-US" sz="2400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9403080" y="6356350"/>
            <a:ext cx="2743200" cy="365125"/>
          </a:xfrm>
        </p:spPr>
        <p:txBody>
          <a:bodyPr/>
          <a:lstStyle/>
          <a:p>
            <a:fld id="{58727CCF-82D7-45BF-A4E3-D54C814AA36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685" y="2166616"/>
            <a:ext cx="6637595" cy="2651990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>
          <a:xfrm flipH="1" flipV="1">
            <a:off x="5918934" y="718648"/>
            <a:ext cx="1830607" cy="23969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5369827" y="573484"/>
            <a:ext cx="1464410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曜日限定の映画館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 flipV="1">
            <a:off x="3166202" y="1282080"/>
            <a:ext cx="2003305" cy="18338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1611059" y="1090602"/>
            <a:ext cx="2019785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パルのサテライトオフィス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8359826" y="1037413"/>
            <a:ext cx="984468" cy="24551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9245234" y="857648"/>
            <a:ext cx="826622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体験教室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r="55791" b="5543"/>
          <a:stretch/>
        </p:blipFill>
        <p:spPr>
          <a:xfrm>
            <a:off x="8923635" y="2906489"/>
            <a:ext cx="2616359" cy="2114086"/>
          </a:xfrm>
          <a:prstGeom prst="rect">
            <a:avLst/>
          </a:prstGeom>
        </p:spPr>
      </p:pic>
      <p:cxnSp>
        <p:nvCxnSpPr>
          <p:cNvPr id="34" name="直線コネクタ 33"/>
          <p:cNvCxnSpPr/>
          <p:nvPr/>
        </p:nvCxnSpPr>
        <p:spPr>
          <a:xfrm>
            <a:off x="10029615" y="4134088"/>
            <a:ext cx="0" cy="9865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9239121" y="5120640"/>
            <a:ext cx="2144043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セレクトショップ＆カフェ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7520638" y="4358996"/>
            <a:ext cx="0" cy="50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6332489" y="4861560"/>
            <a:ext cx="2661717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アクティビティ受付・備品ショップ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39" name="直線コネクタ 38"/>
          <p:cNvCxnSpPr>
            <a:endCxn id="40" idx="3"/>
          </p:cNvCxnSpPr>
          <p:nvPr/>
        </p:nvCxnSpPr>
        <p:spPr>
          <a:xfrm flipH="1">
            <a:off x="1593408" y="3800762"/>
            <a:ext cx="1825275" cy="1144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910249" y="4847231"/>
            <a:ext cx="683159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カフェ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43" name="直線コネクタ 42"/>
          <p:cNvCxnSpPr>
            <a:endCxn id="44" idx="3"/>
          </p:cNvCxnSpPr>
          <p:nvPr/>
        </p:nvCxnSpPr>
        <p:spPr>
          <a:xfrm flipH="1" flipV="1">
            <a:off x="2095254" y="2968259"/>
            <a:ext cx="1292966" cy="427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259080" y="2869739"/>
            <a:ext cx="1836174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ホステル</a:t>
            </a:r>
            <a:r>
              <a:rPr lang="en-US" altLang="ja-JP" sz="1200" dirty="0" smtClean="0">
                <a:solidFill>
                  <a:schemeClr val="tx1"/>
                </a:solidFill>
              </a:rPr>
              <a:t>(</a:t>
            </a:r>
            <a:r>
              <a:rPr lang="ja-JP" altLang="en-US" sz="1200" dirty="0" smtClean="0">
                <a:solidFill>
                  <a:schemeClr val="tx1"/>
                </a:solidFill>
              </a:rPr>
              <a:t>簡易宿泊施設</a:t>
            </a:r>
            <a:r>
              <a:rPr lang="en-US" altLang="ja-JP" sz="1200" dirty="0" smtClean="0">
                <a:solidFill>
                  <a:schemeClr val="tx1"/>
                </a:solidFill>
              </a:rPr>
              <a:t>)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488256" y="4861560"/>
            <a:ext cx="1365881" cy="197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朝市・マルシェ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cxnSp>
        <p:nvCxnSpPr>
          <p:cNvPr id="48" name="直線コネクタ 47"/>
          <p:cNvCxnSpPr/>
          <p:nvPr/>
        </p:nvCxnSpPr>
        <p:spPr>
          <a:xfrm>
            <a:off x="3940610" y="4358996"/>
            <a:ext cx="0" cy="50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48">
            <a:extLst>
              <a:ext uri="{FF2B5EF4-FFF2-40B4-BE49-F238E27FC236}">
                <a16:creationId xmlns:a16="http://schemas.microsoft.com/office/drawing/2014/main" id="{679B7031-70D6-9349-B523-3D2048976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31" y="3108338"/>
            <a:ext cx="1617227" cy="1600167"/>
          </a:xfrm>
          <a:prstGeom prst="rect">
            <a:avLst/>
          </a:prstGeom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7799945D-BAC0-E34B-A4F5-791008315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791" y="126361"/>
            <a:ext cx="1503168" cy="1854227"/>
          </a:xfrm>
          <a:prstGeom prst="rect">
            <a:avLst/>
          </a:prstGeom>
        </p:spPr>
      </p:pic>
      <p:pic>
        <p:nvPicPr>
          <p:cNvPr id="56" name="Picture 32">
            <a:extLst>
              <a:ext uri="{FF2B5EF4-FFF2-40B4-BE49-F238E27FC236}">
                <a16:creationId xmlns:a16="http://schemas.microsoft.com/office/drawing/2014/main" id="{CD0D0A2F-600F-A648-849C-8E35F31AC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3" y="5182996"/>
            <a:ext cx="1919183" cy="1454023"/>
          </a:xfrm>
          <a:prstGeom prst="rect">
            <a:avLst/>
          </a:prstGeom>
        </p:spPr>
      </p:pic>
      <p:pic>
        <p:nvPicPr>
          <p:cNvPr id="57" name="Picture 30">
            <a:extLst>
              <a:ext uri="{FF2B5EF4-FFF2-40B4-BE49-F238E27FC236}">
                <a16:creationId xmlns:a16="http://schemas.microsoft.com/office/drawing/2014/main" id="{987099F7-8769-E14E-B4FD-E8793D140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50" y="4830008"/>
            <a:ext cx="1162806" cy="156617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4058" y="901886"/>
            <a:ext cx="1379313" cy="95933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3314" y="1445129"/>
            <a:ext cx="1568083" cy="11193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4936" y="198778"/>
            <a:ext cx="1941994" cy="12975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6361" y="1130614"/>
            <a:ext cx="1495757" cy="18376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2670" y="5101554"/>
            <a:ext cx="1456872" cy="169232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8428" y="5101554"/>
            <a:ext cx="1147433" cy="119564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18"/>
          <a:srcRect r="13640"/>
          <a:stretch/>
        </p:blipFill>
        <p:spPr>
          <a:xfrm>
            <a:off x="7891672" y="5120640"/>
            <a:ext cx="1186500" cy="152377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06810" y="5133559"/>
            <a:ext cx="1543026" cy="16285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817" y="1404663"/>
            <a:ext cx="1075654" cy="128954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1"/>
          <a:srcRect t="3172"/>
          <a:stretch/>
        </p:blipFill>
        <p:spPr>
          <a:xfrm>
            <a:off x="9257128" y="5351051"/>
            <a:ext cx="2078330" cy="1320976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11225892" y="1"/>
            <a:ext cx="966107" cy="4490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井上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5" y="4002229"/>
            <a:ext cx="4411140" cy="21976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55" y="672382"/>
            <a:ext cx="4337992" cy="269886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45" y="672382"/>
            <a:ext cx="5647140" cy="32797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215" y="3760113"/>
            <a:ext cx="4720891" cy="295949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058" y="5101069"/>
            <a:ext cx="2275864" cy="15032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/>
          <a:srcRect l="13574" t="1894" r="27403" b="19908"/>
          <a:stretch/>
        </p:blipFill>
        <p:spPr>
          <a:xfrm>
            <a:off x="9582387" y="3090117"/>
            <a:ext cx="2312764" cy="1831740"/>
          </a:xfrm>
          <a:prstGeom prst="rect">
            <a:avLst/>
          </a:prstGeom>
        </p:spPr>
      </p:pic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112027" y="63876"/>
            <a:ext cx="10515600" cy="558419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下市町役場・住民の皆様とタウンミーティング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8995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286</Words>
  <Application>Microsoft Office PowerPoint</Application>
  <PresentationFormat>ワイド画面</PresentationFormat>
  <Paragraphs>55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新細明體</vt:lpstr>
      <vt:lpstr>游ゴシック</vt:lpstr>
      <vt:lpstr>游ゴシック Light</vt:lpstr>
      <vt:lpstr>Arial</vt:lpstr>
      <vt:lpstr>Office テーマ</vt:lpstr>
      <vt:lpstr>下市データ</vt:lpstr>
      <vt:lpstr>下市の地域創生ポテンシャル</vt:lpstr>
      <vt:lpstr>下市南小学校データ</vt:lpstr>
      <vt:lpstr>下市南小学校　利活用イメージ</vt:lpstr>
      <vt:lpstr>下市町役場・住民の皆様とタウンミーティング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17159</dc:creator>
  <cp:lastModifiedBy>17159</cp:lastModifiedBy>
  <cp:revision>16</cp:revision>
  <dcterms:created xsi:type="dcterms:W3CDTF">2022-01-11T12:51:53Z</dcterms:created>
  <dcterms:modified xsi:type="dcterms:W3CDTF">2022-06-13T04:36:02Z</dcterms:modified>
</cp:coreProperties>
</file>